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0" r:id="rId3"/>
    <p:sldId id="258" r:id="rId4"/>
    <p:sldId id="259" r:id="rId5"/>
    <p:sldId id="260" r:id="rId6"/>
    <p:sldId id="261" r:id="rId7"/>
    <p:sldId id="262" r:id="rId8"/>
    <p:sldId id="305" r:id="rId9"/>
    <p:sldId id="306" r:id="rId10"/>
    <p:sldId id="307" r:id="rId11"/>
    <p:sldId id="308" r:id="rId12"/>
    <p:sldId id="309" r:id="rId13"/>
    <p:sldId id="310" r:id="rId14"/>
    <p:sldId id="271" r:id="rId15"/>
    <p:sldId id="302" r:id="rId16"/>
    <p:sldId id="303" r:id="rId17"/>
    <p:sldId id="268" r:id="rId18"/>
    <p:sldId id="301" r:id="rId19"/>
    <p:sldId id="291" r:id="rId20"/>
    <p:sldId id="311" r:id="rId21"/>
    <p:sldId id="312" r:id="rId22"/>
    <p:sldId id="299" r:id="rId23"/>
    <p:sldId id="313" r:id="rId24"/>
    <p:sldId id="304" r:id="rId25"/>
    <p:sldId id="293" r:id="rId26"/>
    <p:sldId id="294" r:id="rId27"/>
    <p:sldId id="269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64" r:id="rId37"/>
    <p:sldId id="280" r:id="rId38"/>
    <p:sldId id="281" r:id="rId39"/>
    <p:sldId id="273" r:id="rId40"/>
    <p:sldId id="317" r:id="rId41"/>
    <p:sldId id="314" r:id="rId42"/>
    <p:sldId id="318" r:id="rId43"/>
    <p:sldId id="315" r:id="rId44"/>
    <p:sldId id="274" r:id="rId45"/>
    <p:sldId id="278" r:id="rId46"/>
    <p:sldId id="279" r:id="rId47"/>
    <p:sldId id="316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94660"/>
  </p:normalViewPr>
  <p:slideViewPr>
    <p:cSldViewPr snapToObjects="1">
      <p:cViewPr varScale="1">
        <p:scale>
          <a:sx n="87" d="100"/>
          <a:sy n="87" d="100"/>
        </p:scale>
        <p:origin x="-10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7E57BE0-8871-2944-A5F3-BBB11E656D88}" type="datetimeFigureOut">
              <a:rPr lang="en-US" smtClean="0"/>
              <a:pPr/>
              <a:t>12/11/2011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985F81E-EDD7-184A-A44A-9B455DA62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Zach Michel, Jonathan </a:t>
            </a:r>
            <a:r>
              <a:rPr lang="en-US" dirty="0" err="1" smtClean="0"/>
              <a:t>Scislow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Jamie </a:t>
            </a:r>
            <a:r>
              <a:rPr lang="en-US" dirty="0" err="1" smtClean="0"/>
              <a:t>Ottmar</a:t>
            </a:r>
            <a:r>
              <a:rPr lang="en-US" dirty="0" smtClean="0"/>
              <a:t>, </a:t>
            </a:r>
            <a:r>
              <a:rPr lang="en-US" dirty="0" err="1" smtClean="0"/>
              <a:t>Wenxiao</a:t>
            </a:r>
            <a:r>
              <a:rPr lang="en-US" dirty="0" smtClean="0"/>
              <a:t> </a:t>
            </a:r>
            <a:r>
              <a:rPr lang="en-US" dirty="0" err="1" smtClean="0"/>
              <a:t>Zeng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Hybrid </a:t>
            </a:r>
            <a:r>
              <a:rPr lang="en-US" dirty="0"/>
              <a:t>Formula </a:t>
            </a:r>
            <a:r>
              <a:rPr lang="en-US" dirty="0" smtClean="0"/>
              <a:t>Car</a:t>
            </a:r>
            <a:br>
              <a:rPr lang="en-US" dirty="0" smtClean="0"/>
            </a:br>
            <a:r>
              <a:rPr lang="en-US" dirty="0" smtClean="0"/>
              <a:t>SD1115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411162"/>
            <a:ext cx="82296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Drivetrain</a:t>
            </a:r>
            <a:r>
              <a:rPr lang="en-US" dirty="0" smtClean="0"/>
              <a:t> Configuration</a:t>
            </a:r>
            <a:br>
              <a:rPr lang="en-US" dirty="0" smtClean="0"/>
            </a:br>
            <a:r>
              <a:rPr lang="en-US" dirty="0" smtClean="0"/>
              <a:t>Parallel vs. Series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half" idx="1"/>
          </p:nvPr>
        </p:nvSpPr>
        <p:spPr>
          <a:xfrm>
            <a:off x="4476749" y="1828799"/>
            <a:ext cx="4800600" cy="502919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Combines advantages of series and parallel setup.</a:t>
            </a:r>
          </a:p>
          <a:p>
            <a:r>
              <a:rPr lang="en-US" sz="2000" dirty="0" smtClean="0"/>
              <a:t>Gas engine can directly drive wheels or be disconnected.</a:t>
            </a:r>
          </a:p>
          <a:p>
            <a:r>
              <a:rPr lang="en-US" sz="2000" b="1" dirty="0" smtClean="0"/>
              <a:t>Advantages</a:t>
            </a:r>
          </a:p>
          <a:p>
            <a:pPr lvl="1"/>
            <a:r>
              <a:rPr lang="en-US" sz="1800" dirty="0" smtClean="0"/>
              <a:t>Maximum efficiency</a:t>
            </a:r>
          </a:p>
          <a:p>
            <a:pPr lvl="1"/>
            <a:r>
              <a:rPr lang="en-US" sz="1800" dirty="0" smtClean="0"/>
              <a:t>Flexibility</a:t>
            </a:r>
          </a:p>
          <a:p>
            <a:r>
              <a:rPr lang="en-US" sz="2000" b="1" dirty="0" smtClean="0"/>
              <a:t>Disadvantages</a:t>
            </a:r>
          </a:p>
          <a:p>
            <a:pPr lvl="1"/>
            <a:r>
              <a:rPr lang="en-US" sz="1800" dirty="0" smtClean="0"/>
              <a:t>Computer system is much more complex.</a:t>
            </a:r>
          </a:p>
          <a:p>
            <a:pPr lvl="1"/>
            <a:r>
              <a:rPr lang="en-US" sz="1800" dirty="0" smtClean="0"/>
              <a:t>Requires large battery back and a generator, which results in a very expensive system</a:t>
            </a:r>
          </a:p>
          <a:p>
            <a:pPr lvl="1"/>
            <a:endParaRPr lang="en-US" sz="18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828799"/>
            <a:ext cx="4190999" cy="457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4"/>
          <p:cNvSpPr>
            <a:spLocks noGrp="1"/>
          </p:cNvSpPr>
          <p:nvPr>
            <p:ph sz="half" idx="1"/>
          </p:nvPr>
        </p:nvSpPr>
        <p:spPr>
          <a:xfrm>
            <a:off x="285750" y="2590800"/>
            <a:ext cx="2240872" cy="9479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chemeClr val="bg1"/>
                </a:solidFill>
              </a:rPr>
              <a:t>Series-Parallel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3-Phase AC Induction Motor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752600"/>
            <a:ext cx="4267200" cy="4373563"/>
          </a:xfrm>
        </p:spPr>
        <p:txBody>
          <a:bodyPr>
            <a:noAutofit/>
          </a:bodyPr>
          <a:lstStyle/>
          <a:p>
            <a:r>
              <a:rPr lang="en-US" dirty="0" smtClean="0"/>
              <a:t>Power is supplied to rotor by electromagnetic induction</a:t>
            </a:r>
          </a:p>
          <a:p>
            <a:r>
              <a:rPr lang="en-US" dirty="0" smtClean="0"/>
              <a:t>Speed is easily controlled</a:t>
            </a:r>
          </a:p>
          <a:p>
            <a:r>
              <a:rPr lang="en-US" dirty="0" smtClean="0"/>
              <a:t>Simple  motor setup</a:t>
            </a:r>
          </a:p>
          <a:p>
            <a:r>
              <a:rPr lang="en-US" dirty="0" smtClean="0"/>
              <a:t>High power availability</a:t>
            </a:r>
          </a:p>
          <a:p>
            <a:r>
              <a:rPr lang="en-US" dirty="0" smtClean="0"/>
              <a:t>Smooth power and control</a:t>
            </a:r>
          </a:p>
          <a:p>
            <a:r>
              <a:rPr lang="en-US" dirty="0" smtClean="0"/>
              <a:t>Generally have lowest cost among electric motors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2514600"/>
            <a:ext cx="3733800" cy="282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 – 15 Electric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Manufactured by HPEVS and purchased from Thunderstruck Motors</a:t>
            </a:r>
            <a:endParaRPr lang="en-US" dirty="0"/>
          </a:p>
        </p:txBody>
      </p:sp>
      <p:pic>
        <p:nvPicPr>
          <p:cNvPr id="4" name="Picture 3" descr="AC15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2819400"/>
            <a:ext cx="2381693" cy="3657601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877" t="2137" r="4386" b="3846"/>
          <a:stretch>
            <a:fillRect/>
          </a:stretch>
        </p:blipFill>
        <p:spPr bwMode="auto">
          <a:xfrm>
            <a:off x="3463932" y="2819400"/>
            <a:ext cx="5222868" cy="354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closer look</a:t>
            </a:r>
            <a:endParaRPr lang="en-US" dirty="0"/>
          </a:p>
        </p:txBody>
      </p:sp>
      <p:pic>
        <p:nvPicPr>
          <p:cNvPr id="4" name="Picture 4" descr="C:\Documents and Settings\scott.mazour\Desktop\Drivetrain_2.png"/>
          <p:cNvPicPr>
            <a:picLocks noChangeAspect="1" noChangeArrowheads="1"/>
          </p:cNvPicPr>
          <p:nvPr/>
        </p:nvPicPr>
        <p:blipFill>
          <a:blip r:embed="rId2" cstate="print"/>
          <a:srcRect l="555" t="912" r="1179" b="1482"/>
          <a:stretch>
            <a:fillRect/>
          </a:stretch>
        </p:blipFill>
        <p:spPr bwMode="auto">
          <a:xfrm>
            <a:off x="243364" y="1905000"/>
            <a:ext cx="3628071" cy="2286000"/>
          </a:xfrm>
          <a:prstGeom prst="rect">
            <a:avLst/>
          </a:prstGeom>
          <a:noFill/>
        </p:spPr>
      </p:pic>
      <p:pic>
        <p:nvPicPr>
          <p:cNvPr id="5" name="Picture 3" descr="C:\Documents and Settings\scott.mazour\Desktop\Drivetrain.bmp"/>
          <p:cNvPicPr>
            <a:picLocks noChangeAspect="1" noChangeArrowheads="1"/>
          </p:cNvPicPr>
          <p:nvPr/>
        </p:nvPicPr>
        <p:blipFill>
          <a:blip r:embed="rId3" cstate="print"/>
          <a:srcRect l="7766" t="5276" r="17162"/>
          <a:stretch>
            <a:fillRect/>
          </a:stretch>
        </p:blipFill>
        <p:spPr bwMode="auto">
          <a:xfrm>
            <a:off x="4358163" y="2590801"/>
            <a:ext cx="4473583" cy="3886200"/>
          </a:xfrm>
          <a:prstGeom prst="roundRect">
            <a:avLst>
              <a:gd name="adj" fmla="val 6588"/>
            </a:avLst>
          </a:prstGeom>
          <a:noFill/>
        </p:spPr>
      </p:pic>
      <p:sp>
        <p:nvSpPr>
          <p:cNvPr id="7" name="Rounded Rectangle 6"/>
          <p:cNvSpPr/>
          <p:nvPr/>
        </p:nvSpPr>
        <p:spPr>
          <a:xfrm>
            <a:off x="2148363" y="2819400"/>
            <a:ext cx="1143000" cy="914400"/>
          </a:xfrm>
          <a:prstGeom prst="roundRect">
            <a:avLst/>
          </a:prstGeom>
          <a:noFill/>
          <a:ln w="254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138963" y="2590800"/>
            <a:ext cx="1447800" cy="22860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38963" y="3733800"/>
            <a:ext cx="1219200" cy="274320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Curtis 1238R Motor Controller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Tennant offered to donate a motor controller</a:t>
            </a:r>
          </a:p>
          <a:p>
            <a:r>
              <a:rPr lang="en-US" dirty="0" smtClean="0"/>
              <a:t>The Curtis 1238R was the only controller which was able to handle the high </a:t>
            </a:r>
          </a:p>
          <a:p>
            <a:pPr>
              <a:buNone/>
            </a:pPr>
            <a:r>
              <a:rPr lang="en-US" dirty="0" smtClean="0"/>
              <a:t>   current requirements</a:t>
            </a:r>
          </a:p>
          <a:p>
            <a:r>
              <a:rPr lang="en-US" dirty="0" smtClean="0"/>
              <a:t>Programmed using</a:t>
            </a:r>
          </a:p>
          <a:p>
            <a:pPr>
              <a:buNone/>
            </a:pPr>
            <a:r>
              <a:rPr lang="en-US" dirty="0" smtClean="0"/>
              <a:t>   Vehicle Control Language</a:t>
            </a:r>
          </a:p>
          <a:p>
            <a:r>
              <a:rPr lang="en-US" dirty="0" smtClean="0"/>
              <a:t>Curtis 1311 Handheld </a:t>
            </a:r>
          </a:p>
          <a:p>
            <a:pPr>
              <a:buNone/>
            </a:pPr>
            <a:r>
              <a:rPr lang="en-US" dirty="0" smtClean="0"/>
              <a:t>   programmer </a:t>
            </a:r>
          </a:p>
          <a:p>
            <a:pPr>
              <a:buNone/>
            </a:pPr>
            <a:r>
              <a:rPr lang="en-US" dirty="0" smtClean="0"/>
              <a:t>   included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3486772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4876800"/>
            <a:ext cx="1447800" cy="156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Curtis 1238R Continued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The Curtis 1238R is able to operate in torque control mode</a:t>
            </a:r>
          </a:p>
          <a:p>
            <a:r>
              <a:rPr lang="en-US" sz="3200" dirty="0" smtClean="0"/>
              <a:t>Perfect for parallel hybrid configuration</a:t>
            </a:r>
          </a:p>
          <a:p>
            <a:r>
              <a:rPr lang="en-US" sz="3200" dirty="0" smtClean="0"/>
              <a:t>Designed for 72-96V systems</a:t>
            </a:r>
          </a:p>
          <a:p>
            <a:r>
              <a:rPr lang="en-US" sz="3200" dirty="0" smtClean="0"/>
              <a:t>2 minute RMS current rating – 550A</a:t>
            </a:r>
          </a:p>
          <a:p>
            <a:r>
              <a:rPr lang="en-US" sz="3200" dirty="0" smtClean="0"/>
              <a:t>Meets IP65 environmental sealing standard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Curtis 1238R Continued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3904" y="2209800"/>
            <a:ext cx="414289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127" y="1752600"/>
            <a:ext cx="3870941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Battery Chemistry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Lithium-Ion</a:t>
            </a:r>
          </a:p>
          <a:p>
            <a:r>
              <a:rPr lang="en-US" dirty="0" smtClean="0"/>
              <a:t>Very reliable</a:t>
            </a:r>
          </a:p>
          <a:p>
            <a:r>
              <a:rPr lang="en-US" dirty="0" smtClean="0"/>
              <a:t>Can handle high amounts of current</a:t>
            </a:r>
          </a:p>
          <a:p>
            <a:r>
              <a:rPr lang="en-US" dirty="0" smtClean="0"/>
              <a:t>Ideal for powering electric motors</a:t>
            </a:r>
          </a:p>
          <a:p>
            <a:r>
              <a:rPr lang="en-US" dirty="0" smtClean="0"/>
              <a:t>Heavier than lithium-polymer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Lithium-Polymer</a:t>
            </a:r>
          </a:p>
          <a:p>
            <a:r>
              <a:rPr lang="en-US" dirty="0" smtClean="0"/>
              <a:t>Can handle even more current than lithium-ion</a:t>
            </a:r>
          </a:p>
          <a:p>
            <a:r>
              <a:rPr lang="en-US" dirty="0" smtClean="0"/>
              <a:t>Lightweight</a:t>
            </a:r>
          </a:p>
          <a:p>
            <a:r>
              <a:rPr lang="en-US" dirty="0" smtClean="0"/>
              <a:t>Cheaper cells</a:t>
            </a:r>
          </a:p>
          <a:p>
            <a:r>
              <a:rPr lang="en-US" dirty="0" smtClean="0"/>
              <a:t>Less reliable</a:t>
            </a:r>
          </a:p>
          <a:p>
            <a:r>
              <a:rPr lang="en-US" dirty="0" smtClean="0"/>
              <a:t>Complex charging</a:t>
            </a:r>
          </a:p>
          <a:p>
            <a:r>
              <a:rPr lang="en-US" dirty="0" smtClean="0"/>
              <a:t>Unstable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Lithium-Ion Batteries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26128" y="1919888"/>
            <a:ext cx="4038600" cy="440740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Rechargeable prismatic cells</a:t>
            </a:r>
          </a:p>
          <a:p>
            <a:r>
              <a:rPr lang="en-US" dirty="0"/>
              <a:t>Reduces cost and complexity</a:t>
            </a:r>
          </a:p>
          <a:p>
            <a:r>
              <a:rPr lang="en-US" dirty="0"/>
              <a:t>Safer than other lithium based batteries</a:t>
            </a:r>
          </a:p>
          <a:p>
            <a:r>
              <a:rPr lang="en-US" dirty="0"/>
              <a:t>High energy density </a:t>
            </a:r>
          </a:p>
          <a:p>
            <a:r>
              <a:rPr lang="en-US" dirty="0"/>
              <a:t>Handle high current</a:t>
            </a:r>
          </a:p>
          <a:p>
            <a:r>
              <a:rPr lang="en-US" dirty="0"/>
              <a:t>Chose to go with LiFePO</a:t>
            </a:r>
            <a:r>
              <a:rPr lang="en-US" sz="1700" dirty="0"/>
              <a:t>4</a:t>
            </a:r>
            <a:r>
              <a:rPr lang="en-US" dirty="0"/>
              <a:t> chemistry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17635"/>
            <a:ext cx="3581400" cy="479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60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Molecular Structure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73563"/>
          </a:xfrm>
        </p:spPr>
        <p:txBody>
          <a:bodyPr/>
          <a:lstStyle/>
          <a:p>
            <a:r>
              <a:rPr lang="en-US" dirty="0" smtClean="0"/>
              <a:t>Molecular formula: LiFePO</a:t>
            </a:r>
            <a:r>
              <a:rPr lang="en-US" sz="1200" dirty="0" smtClean="0"/>
              <a:t>4</a:t>
            </a:r>
          </a:p>
          <a:p>
            <a:r>
              <a:rPr lang="en-US" dirty="0" smtClean="0"/>
              <a:t>Li has +1 valence charge</a:t>
            </a:r>
          </a:p>
          <a:p>
            <a:r>
              <a:rPr lang="en-US" dirty="0" smtClean="0"/>
              <a:t>Fe has +2 valence charge</a:t>
            </a:r>
          </a:p>
          <a:p>
            <a:r>
              <a:rPr lang="en-US" dirty="0" smtClean="0"/>
              <a:t>PO</a:t>
            </a:r>
            <a:r>
              <a:rPr lang="en-US" sz="1200" dirty="0"/>
              <a:t>4 </a:t>
            </a:r>
            <a:r>
              <a:rPr lang="en-US" sz="1200" dirty="0" smtClean="0"/>
              <a:t> </a:t>
            </a:r>
            <a:r>
              <a:rPr lang="en-US" dirty="0" smtClean="0"/>
              <a:t>has -3 </a:t>
            </a:r>
            <a:r>
              <a:rPr lang="en-US" dirty="0"/>
              <a:t>valence charge</a:t>
            </a:r>
            <a:endParaRPr lang="en-US" dirty="0" smtClean="0"/>
          </a:p>
          <a:p>
            <a:r>
              <a:rPr lang="en-US" dirty="0" smtClean="0"/>
              <a:t>Used as cathode material in lithium-ion batteries</a:t>
            </a:r>
          </a:p>
          <a:p>
            <a:r>
              <a:rPr lang="en-US" dirty="0" smtClean="0"/>
              <a:t>Inexpensive, non-toxic, and environmentally friendly</a:t>
            </a:r>
          </a:p>
          <a:p>
            <a:r>
              <a:rPr lang="en-US" dirty="0" smtClean="0"/>
              <a:t>Requires less intense charge monitoring</a:t>
            </a:r>
          </a:p>
          <a:p>
            <a:r>
              <a:rPr lang="en-US" dirty="0" smtClean="0"/>
              <a:t>Slightly lower energy density than other lithium ion chemistries</a:t>
            </a:r>
          </a:p>
          <a:p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71" y="1905000"/>
            <a:ext cx="2895600" cy="168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37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Problem: Crude Oil Dependency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United States is responsible for 25% of the world’s oil consumption</a:t>
            </a:r>
          </a:p>
          <a:p>
            <a:r>
              <a:rPr lang="en-US" dirty="0" smtClean="0"/>
              <a:t>Major contribution to pollution</a:t>
            </a:r>
          </a:p>
          <a:p>
            <a:r>
              <a:rPr lang="en-US" dirty="0" smtClean="0"/>
              <a:t>1000 barrels of crude oil extracted every second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Info </a:t>
            </a:r>
            <a:r>
              <a:rPr lang="en-US" dirty="0"/>
              <a:t>from: http://www.oildependency.org/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429000"/>
            <a:ext cx="457200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429000"/>
            <a:ext cx="2282099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80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1664" y="228600"/>
            <a:ext cx="8260672" cy="16490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Battery Companies/Distributors Considered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743200"/>
            <a:ext cx="4114800" cy="43735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Flux Power</a:t>
            </a:r>
          </a:p>
          <a:p>
            <a:r>
              <a:rPr lang="en-US" sz="3600" dirty="0" err="1" smtClean="0"/>
              <a:t>Thundersky</a:t>
            </a:r>
            <a:endParaRPr lang="en-US" sz="3600" dirty="0" smtClean="0"/>
          </a:p>
          <a:p>
            <a:r>
              <a:rPr lang="en-US" sz="3600" dirty="0" err="1" smtClean="0"/>
              <a:t>Calib</a:t>
            </a:r>
            <a:r>
              <a:rPr lang="en-US" sz="3600" dirty="0" smtClean="0"/>
              <a:t> Power</a:t>
            </a:r>
          </a:p>
          <a:p>
            <a:r>
              <a:rPr lang="en-US" sz="3600" dirty="0" smtClean="0"/>
              <a:t>Valence</a:t>
            </a:r>
            <a:endParaRPr lang="en-US" sz="3600" dirty="0"/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4343400" y="2743200"/>
            <a:ext cx="44958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Dow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Kokam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LifeBatt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Evolve Electrics</a:t>
            </a: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Battery Shop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Flux Power 3.2V 40Ah Cells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64728" y="1719071"/>
            <a:ext cx="4222072" cy="4407408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Current:</a:t>
            </a:r>
          </a:p>
          <a:p>
            <a:pPr lvl="1"/>
            <a:r>
              <a:rPr lang="en-US" dirty="0" smtClean="0"/>
              <a:t>400 A Impulse (2 sec)</a:t>
            </a:r>
          </a:p>
          <a:p>
            <a:pPr lvl="1"/>
            <a:r>
              <a:rPr lang="en-US" dirty="0" smtClean="0"/>
              <a:t>200 A Peak (10 sec)</a:t>
            </a:r>
          </a:p>
          <a:p>
            <a:pPr lvl="1"/>
            <a:r>
              <a:rPr lang="en-US" dirty="0" smtClean="0"/>
              <a:t>120 A Continuous</a:t>
            </a:r>
          </a:p>
          <a:p>
            <a:r>
              <a:rPr lang="en-US" dirty="0" smtClean="0"/>
              <a:t>Voltage:</a:t>
            </a:r>
          </a:p>
          <a:p>
            <a:pPr lvl="1"/>
            <a:r>
              <a:rPr lang="en-US" dirty="0" smtClean="0"/>
              <a:t>3.9 V Maximum</a:t>
            </a:r>
          </a:p>
          <a:p>
            <a:pPr lvl="1"/>
            <a:r>
              <a:rPr lang="en-US" dirty="0" smtClean="0"/>
              <a:t>3.2 V Nominal</a:t>
            </a:r>
          </a:p>
          <a:p>
            <a:pPr lvl="1"/>
            <a:r>
              <a:rPr lang="en-US" dirty="0" smtClean="0"/>
              <a:t>2.5 V Minimum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26128" y="2133600"/>
            <a:ext cx="4038600" cy="4407408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These batteries can handle all the necessary current requirements for our electric motor, including the momentary initial 300 A discharge. </a:t>
            </a:r>
            <a:endParaRPr lang="en-US" dirty="0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61381"/>
            <a:ext cx="3276600" cy="780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FLUX power 3.2V 40ah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8260672" cy="4407408"/>
          </a:xfrm>
        </p:spPr>
        <p:txBody>
          <a:bodyPr/>
          <a:lstStyle/>
          <a:p>
            <a:r>
              <a:rPr lang="en-US" dirty="0" smtClean="0"/>
              <a:t>High energy density</a:t>
            </a:r>
          </a:p>
          <a:p>
            <a:r>
              <a:rPr lang="en-US" dirty="0" smtClean="0"/>
              <a:t>Ideal for Electric Vehicles</a:t>
            </a:r>
          </a:p>
          <a:p>
            <a:r>
              <a:rPr lang="en-US" dirty="0" smtClean="0"/>
              <a:t>Low internal impedance</a:t>
            </a:r>
          </a:p>
          <a:p>
            <a:r>
              <a:rPr lang="en-US" dirty="0" smtClean="0"/>
              <a:t>100% factory tested</a:t>
            </a:r>
          </a:p>
          <a:p>
            <a:r>
              <a:rPr lang="en-US" dirty="0" smtClean="0"/>
              <a:t>Rigid plastic exterior</a:t>
            </a:r>
          </a:p>
          <a:p>
            <a:r>
              <a:rPr lang="en-US" dirty="0" smtClean="0"/>
              <a:t>Operating Temperature: -45 to +85 (Celsius)</a:t>
            </a:r>
          </a:p>
          <a:p>
            <a:r>
              <a:rPr lang="en-US" dirty="0" smtClean="0"/>
              <a:t>Expected &gt;5000 cycle life at 70% discharge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Determining battery capacity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As previously stated, the competition allows each vehicle to have 19.5 Mega Joules of energy onboard. We chose 40Ah cells so the electric portion of total onboard energy is around 40%, allowing us to use more gas for the IC engine.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Joules (J) = (voltage)(battery capacity)(.8)(3600)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Our System:</a:t>
            </a:r>
          </a:p>
          <a:p>
            <a:pPr algn="ctr">
              <a:buNone/>
            </a:pPr>
            <a:r>
              <a:rPr lang="en-US" dirty="0" smtClean="0"/>
              <a:t>(72 V)(40 Ah)(.8)(3600) = 8.294 MJ </a:t>
            </a:r>
          </a:p>
          <a:p>
            <a:pPr algn="ctr">
              <a:buNone/>
            </a:pPr>
            <a:r>
              <a:rPr lang="en-US" dirty="0" smtClean="0"/>
              <a:t>8.294 MJ/19.5 MJ = 42.5% Electric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Battery Performance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Able to hold charge well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At a rate of 1C the batteries</a:t>
            </a:r>
          </a:p>
          <a:p>
            <a:pPr>
              <a:buNone/>
            </a:pPr>
            <a:r>
              <a:rPr lang="en-US" dirty="0" smtClean="0"/>
              <a:t>   will last for over an hour</a:t>
            </a:r>
          </a:p>
          <a:p>
            <a:pPr>
              <a:buNone/>
            </a:pPr>
            <a:r>
              <a:rPr lang="en-US" dirty="0" smtClean="0"/>
              <a:t>		1C*40Ah = 40A</a:t>
            </a:r>
          </a:p>
          <a:p>
            <a:r>
              <a:rPr lang="en-US" dirty="0" smtClean="0"/>
              <a:t>At a rate of 3C they will </a:t>
            </a:r>
          </a:p>
          <a:p>
            <a:pPr>
              <a:buNone/>
            </a:pPr>
            <a:r>
              <a:rPr lang="en-US" dirty="0" smtClean="0"/>
              <a:t>   last just under 20 minutes</a:t>
            </a:r>
          </a:p>
          <a:p>
            <a:pPr>
              <a:buNone/>
            </a:pPr>
            <a:r>
              <a:rPr lang="en-US" dirty="0" smtClean="0"/>
              <a:t>		3C*40Ah = 120A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752601"/>
            <a:ext cx="330011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4140010"/>
            <a:ext cx="3962400" cy="207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500" dirty="0" smtClean="0"/>
              <a:t>Delta-Q </a:t>
            </a:r>
            <a:r>
              <a:rPr lang="en-US" sz="2500" dirty="0" err="1" smtClean="0"/>
              <a:t>QuiQ</a:t>
            </a:r>
            <a:r>
              <a:rPr lang="en-US" sz="2500" dirty="0" smtClean="0"/>
              <a:t> Charger</a:t>
            </a:r>
          </a:p>
          <a:p>
            <a:r>
              <a:rPr lang="en-US" sz="2500" dirty="0" smtClean="0"/>
              <a:t>1kW Unit</a:t>
            </a:r>
          </a:p>
          <a:p>
            <a:r>
              <a:rPr lang="en-US" sz="2500" dirty="0" smtClean="0"/>
              <a:t>72V DC output</a:t>
            </a:r>
          </a:p>
          <a:p>
            <a:r>
              <a:rPr lang="en-US" sz="2500" dirty="0" smtClean="0"/>
              <a:t>Max of 100V DC</a:t>
            </a:r>
          </a:p>
          <a:p>
            <a:r>
              <a:rPr lang="en-US" sz="2500" dirty="0" smtClean="0"/>
              <a:t>Universal input (85-265 AC)</a:t>
            </a:r>
          </a:p>
          <a:p>
            <a:r>
              <a:rPr lang="en-US" sz="2500" dirty="0" smtClean="0"/>
              <a:t>12A charging current</a:t>
            </a:r>
          </a:p>
          <a:p>
            <a:r>
              <a:rPr lang="en-US" sz="2500" dirty="0" smtClean="0"/>
              <a:t>UL compliant</a:t>
            </a:r>
          </a:p>
          <a:p>
            <a:r>
              <a:rPr lang="en-US" sz="2500" dirty="0" smtClean="0"/>
              <a:t>Can be programmed for</a:t>
            </a:r>
          </a:p>
          <a:p>
            <a:pPr marL="114300" indent="0">
              <a:buNone/>
            </a:pPr>
            <a:r>
              <a:rPr lang="en-US" sz="2500" dirty="0" smtClean="0"/>
              <a:t>   a wide variety of battery</a:t>
            </a:r>
          </a:p>
          <a:p>
            <a:pPr marL="114300" indent="0">
              <a:buNone/>
            </a:pPr>
            <a:r>
              <a:rPr lang="en-US" sz="2500" dirty="0"/>
              <a:t> </a:t>
            </a:r>
            <a:r>
              <a:rPr lang="en-US" sz="2500" dirty="0" smtClean="0"/>
              <a:t>  types</a:t>
            </a:r>
            <a:endParaRPr lang="en-US" sz="25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332" y="2514600"/>
            <a:ext cx="3604468" cy="280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9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Charger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975643"/>
            <a:ext cx="8229600" cy="43735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Uses high efficiency, high frequency switching circuit</a:t>
            </a:r>
          </a:p>
          <a:p>
            <a:r>
              <a:rPr lang="en-US" sz="2800" dirty="0" smtClean="0"/>
              <a:t>Digital software control</a:t>
            </a:r>
          </a:p>
          <a:p>
            <a:r>
              <a:rPr lang="en-US" sz="2800" dirty="0" smtClean="0"/>
              <a:t>Housed in fully-sealed enclosure</a:t>
            </a:r>
          </a:p>
          <a:p>
            <a:r>
              <a:rPr lang="en-US" sz="2800" dirty="0" smtClean="0"/>
              <a:t>Can be used onboard vehicle</a:t>
            </a:r>
          </a:p>
          <a:p>
            <a:r>
              <a:rPr lang="en-US" sz="2800" dirty="0" smtClean="0"/>
              <a:t>Safety and reliability are a major </a:t>
            </a:r>
          </a:p>
          <a:p>
            <a:pPr marL="11430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design concern</a:t>
            </a:r>
            <a:endParaRPr lang="en-US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389" y="3124200"/>
            <a:ext cx="191452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80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Accumulator Monitoring System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Required in Formula Hybrid rules</a:t>
            </a:r>
          </a:p>
          <a:p>
            <a:r>
              <a:rPr lang="en-US" sz="2800" dirty="0"/>
              <a:t>Must be active when car is running or charging</a:t>
            </a:r>
          </a:p>
          <a:p>
            <a:r>
              <a:rPr lang="en-US" sz="2800" dirty="0"/>
              <a:t>Automatically take action to prevent conditions such as over charge and over temperature </a:t>
            </a:r>
          </a:p>
          <a:p>
            <a:r>
              <a:rPr lang="en-US" sz="2800" dirty="0"/>
              <a:t>Disable HV system under conditions such as over voltage, under voltage, cell reversal, and over temperature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Must remain </a:t>
            </a:r>
            <a:r>
              <a:rPr lang="en-US" sz="3200" dirty="0"/>
              <a:t>disabled until manually reset (reset button must not be accessible to driver)</a:t>
            </a:r>
          </a:p>
          <a:p>
            <a:r>
              <a:rPr lang="en-US" sz="3200" dirty="0"/>
              <a:t>Balancing is a mechanism to equalize state of charge or cell voltage</a:t>
            </a:r>
          </a:p>
          <a:p>
            <a:r>
              <a:rPr lang="en-US" sz="3200" dirty="0"/>
              <a:t>Bimetallic thermal switches provide over temperature protection</a:t>
            </a:r>
          </a:p>
        </p:txBody>
      </p:sp>
    </p:spTree>
    <p:extLst>
      <p:ext uri="{BB962C8B-B14F-4D97-AF65-F5344CB8AC3E}">
        <p14:creationId xmlns:p14="http://schemas.microsoft.com/office/powerpoint/2010/main" val="50424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Battery Management System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1752600"/>
            <a:ext cx="8229600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endParaRPr lang="en-US" sz="2700" dirty="0" smtClean="0"/>
          </a:p>
          <a:p>
            <a:pPr marL="114300" indent="0">
              <a:buNone/>
            </a:pPr>
            <a:r>
              <a:rPr lang="en-US" sz="2700" dirty="0" err="1" smtClean="0"/>
              <a:t>Lithiumate</a:t>
            </a:r>
            <a:r>
              <a:rPr lang="en-US" sz="2700" dirty="0" smtClean="0"/>
              <a:t> Lite </a:t>
            </a:r>
          </a:p>
          <a:p>
            <a:pPr marL="114300" indent="0">
              <a:buNone/>
            </a:pPr>
            <a:r>
              <a:rPr lang="en-US" sz="2700" dirty="0" smtClean="0"/>
              <a:t>Li-Ion BMS for </a:t>
            </a:r>
          </a:p>
          <a:p>
            <a:pPr marL="114300" indent="0">
              <a:buNone/>
            </a:pPr>
            <a:r>
              <a:rPr lang="en-US" sz="2700" dirty="0" smtClean="0"/>
              <a:t>EV conversions </a:t>
            </a:r>
          </a:p>
          <a:p>
            <a:endParaRPr 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905000"/>
            <a:ext cx="5029200" cy="430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966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 Hybrid Vehicles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Electric vehicles are a greener alternative</a:t>
            </a:r>
          </a:p>
          <a:p>
            <a:r>
              <a:rPr lang="en-US" dirty="0" smtClean="0"/>
              <a:t>Inconvenience of charging</a:t>
            </a:r>
          </a:p>
          <a:p>
            <a:r>
              <a:rPr lang="en-US" dirty="0" smtClean="0"/>
              <a:t>Technology has come a long way</a:t>
            </a:r>
          </a:p>
          <a:p>
            <a:r>
              <a:rPr lang="en-US" dirty="0" smtClean="0"/>
              <a:t>Hybrid alternatives allow for less pollution while still having an IC engine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77341"/>
            <a:ext cx="3657600" cy="245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66962"/>
            <a:ext cx="3002351" cy="206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300" b="1" dirty="0" err="1"/>
              <a:t>Lithiumate</a:t>
            </a:r>
            <a:r>
              <a:rPr lang="en-US" sz="2300" b="1" dirty="0"/>
              <a:t> Lite</a:t>
            </a:r>
          </a:p>
          <a:p>
            <a:r>
              <a:rPr lang="en-US" sz="2300" dirty="0"/>
              <a:t>Designed specifically for EV conversions </a:t>
            </a:r>
          </a:p>
          <a:p>
            <a:r>
              <a:rPr lang="en-US" sz="2300" dirty="0"/>
              <a:t>Distributed: cell boards mounted on cells, single wire to adjacent cell boards </a:t>
            </a:r>
          </a:p>
          <a:p>
            <a:r>
              <a:rPr lang="en-US" sz="2300" dirty="0"/>
              <a:t>For large packs: up to 160 cells (~ 500 V), in up to 8 banks </a:t>
            </a:r>
          </a:p>
          <a:p>
            <a:r>
              <a:rPr lang="en-US" sz="2300" dirty="0"/>
              <a:t>Supports all cell form factors, and most Lithium chemistries </a:t>
            </a:r>
          </a:p>
          <a:p>
            <a:r>
              <a:rPr lang="en-US" sz="2300" dirty="0"/>
              <a:t>Protects cells from over current, under/over voltage, under/over temperature </a:t>
            </a:r>
          </a:p>
          <a:p>
            <a:r>
              <a:rPr lang="en-US" sz="2300" dirty="0"/>
              <a:t>Compatible with most chargers and most motor drivers </a:t>
            </a:r>
          </a:p>
        </p:txBody>
      </p:sp>
    </p:spTree>
    <p:extLst>
      <p:ext uri="{BB962C8B-B14F-4D97-AF65-F5344CB8AC3E}">
        <p14:creationId xmlns:p14="http://schemas.microsoft.com/office/powerpoint/2010/main" val="26417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b="1" dirty="0"/>
              <a:t>Measurement</a:t>
            </a:r>
            <a:r>
              <a:rPr lang="en-US" sz="3200" dirty="0"/>
              <a:t> </a:t>
            </a:r>
          </a:p>
          <a:p>
            <a:r>
              <a:rPr lang="en-US" sz="3200" dirty="0"/>
              <a:t>Measures and reports the cell voltages and temperatures in up to 8 banks of cells in a battery pack </a:t>
            </a:r>
          </a:p>
          <a:p>
            <a:r>
              <a:rPr lang="en-US" sz="3200" dirty="0"/>
              <a:t>Measures and reports the battery pack current (bidirectional load current up to 900 A; charger current up to 30 A) </a:t>
            </a:r>
          </a:p>
        </p:txBody>
      </p:sp>
    </p:spTree>
    <p:extLst>
      <p:ext uri="{BB962C8B-B14F-4D97-AF65-F5344CB8AC3E}">
        <p14:creationId xmlns:p14="http://schemas.microsoft.com/office/powerpoint/2010/main" val="200842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/>
              <a:t>Evaluation</a:t>
            </a:r>
            <a:r>
              <a:rPr lang="en-US" sz="2800" dirty="0"/>
              <a:t> </a:t>
            </a:r>
          </a:p>
          <a:p>
            <a:r>
              <a:rPr lang="en-US" sz="2800" dirty="0"/>
              <a:t>Calculates and reports the State Of Charge of the battery pack </a:t>
            </a:r>
          </a:p>
          <a:p>
            <a:pPr>
              <a:buNone/>
            </a:pPr>
            <a:endParaRPr lang="en-US" sz="2800" b="1" dirty="0"/>
          </a:p>
          <a:p>
            <a:pPr>
              <a:buNone/>
            </a:pPr>
            <a:r>
              <a:rPr lang="en-US" sz="2800" b="1" dirty="0"/>
              <a:t>Management</a:t>
            </a:r>
            <a:r>
              <a:rPr lang="en-US" sz="2800" dirty="0"/>
              <a:t> </a:t>
            </a:r>
          </a:p>
          <a:p>
            <a:r>
              <a:rPr lang="en-US" sz="2800" dirty="0"/>
              <a:t>Balances the pack </a:t>
            </a:r>
          </a:p>
          <a:p>
            <a:pPr lvl="1"/>
            <a:r>
              <a:rPr lang="en-US" sz="2800" dirty="0"/>
              <a:t>Passive balancing </a:t>
            </a:r>
          </a:p>
          <a:p>
            <a:pPr lvl="1"/>
            <a:r>
              <a:rPr lang="en-US" sz="2800" dirty="0" smtClean="0"/>
              <a:t>Voltage remains balanced for each cell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2813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/>
              <a:t>Protection</a:t>
            </a:r>
            <a:r>
              <a:rPr lang="en-US" sz="2800" dirty="0"/>
              <a:t> </a:t>
            </a:r>
          </a:p>
          <a:p>
            <a:r>
              <a:rPr lang="en-US" sz="2800" dirty="0"/>
              <a:t>Turns off charger if any cell voltage exceeds a maximum, or the charging current is excessive </a:t>
            </a:r>
          </a:p>
          <a:p>
            <a:r>
              <a:rPr lang="en-US" sz="2800" dirty="0"/>
              <a:t>Requests a reduction of motor drive if the battery is nearly empty </a:t>
            </a:r>
          </a:p>
          <a:p>
            <a:r>
              <a:rPr lang="en-US" sz="2800" dirty="0"/>
              <a:t>Requests that motor controller be turned off if any cell voltage drops below a minimum, or the discharging current is excessive </a:t>
            </a:r>
          </a:p>
        </p:txBody>
      </p:sp>
    </p:spTree>
    <p:extLst>
      <p:ext uri="{BB962C8B-B14F-4D97-AF65-F5344CB8AC3E}">
        <p14:creationId xmlns:p14="http://schemas.microsoft.com/office/powerpoint/2010/main" val="162034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/>
              <a:t>Protection</a:t>
            </a:r>
            <a:r>
              <a:rPr lang="en-US" sz="2800" dirty="0"/>
              <a:t> </a:t>
            </a:r>
          </a:p>
          <a:p>
            <a:r>
              <a:rPr lang="en-US" sz="2800" dirty="0"/>
              <a:t>Disables charging and/or discharging if any cell's temperature is outside a specified range </a:t>
            </a:r>
          </a:p>
          <a:p>
            <a:r>
              <a:rPr lang="en-US" sz="2800" dirty="0"/>
              <a:t>Disables charging and discharging if any cell board or bank stops reporting </a:t>
            </a:r>
          </a:p>
          <a:p>
            <a:r>
              <a:rPr lang="en-US" sz="2800" dirty="0"/>
              <a:t>Prevents driving off when the vehicle is still plugged into the AC outlet </a:t>
            </a:r>
          </a:p>
        </p:txBody>
      </p:sp>
    </p:spTree>
    <p:extLst>
      <p:ext uri="{BB962C8B-B14F-4D97-AF65-F5344CB8AC3E}">
        <p14:creationId xmlns:p14="http://schemas.microsoft.com/office/powerpoint/2010/main" val="275007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 Continued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930400"/>
            <a:ext cx="7668005" cy="439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65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System Overview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Three-Phase AC Induction Electric Motor</a:t>
            </a:r>
          </a:p>
          <a:p>
            <a:pPr lvl="1"/>
            <a:r>
              <a:rPr lang="en-US" dirty="0" smtClean="0"/>
              <a:t>HPEVs AC-15   </a:t>
            </a:r>
          </a:p>
          <a:p>
            <a:r>
              <a:rPr lang="en-US" dirty="0" smtClean="0"/>
              <a:t>Motor Controller</a:t>
            </a:r>
          </a:p>
          <a:p>
            <a:pPr lvl="1"/>
            <a:r>
              <a:rPr lang="en-US" dirty="0" smtClean="0"/>
              <a:t>Curtis 1238R</a:t>
            </a:r>
          </a:p>
          <a:p>
            <a:r>
              <a:rPr lang="en-US" dirty="0" smtClean="0"/>
              <a:t>Handheld Programmer</a:t>
            </a:r>
          </a:p>
          <a:p>
            <a:pPr lvl="1"/>
            <a:r>
              <a:rPr lang="en-US" dirty="0" smtClean="0"/>
              <a:t>Curtis 1311 </a:t>
            </a:r>
          </a:p>
          <a:p>
            <a:r>
              <a:rPr lang="en-US" dirty="0" smtClean="0"/>
              <a:t>24  3.2V LiFePO4 Battery Cells </a:t>
            </a:r>
          </a:p>
          <a:p>
            <a:pPr lvl="1"/>
            <a:r>
              <a:rPr lang="en-US" dirty="0" smtClean="0"/>
              <a:t>Flux Power</a:t>
            </a:r>
          </a:p>
          <a:p>
            <a:r>
              <a:rPr lang="en-US" dirty="0" smtClean="0"/>
              <a:t>72V Charger</a:t>
            </a:r>
          </a:p>
          <a:p>
            <a:pPr lvl="1"/>
            <a:r>
              <a:rPr lang="en-US" dirty="0" smtClean="0"/>
              <a:t>Delta-Q</a:t>
            </a:r>
          </a:p>
          <a:p>
            <a:r>
              <a:rPr lang="en-US" dirty="0" err="1" smtClean="0"/>
              <a:t>Lithiumate</a:t>
            </a:r>
            <a:r>
              <a:rPr lang="en-US" dirty="0" smtClean="0"/>
              <a:t> Lite Battery Management System</a:t>
            </a:r>
          </a:p>
          <a:p>
            <a:pPr lvl="1"/>
            <a:r>
              <a:rPr lang="en-US" dirty="0" err="1" smtClean="0"/>
              <a:t>Elithion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HPEVs AC-15 </a:t>
            </a:r>
            <a:r>
              <a:rPr lang="en-US" sz="2000" dirty="0"/>
              <a:t>Electric Motor </a:t>
            </a:r>
            <a:r>
              <a:rPr lang="en-US" sz="2000" dirty="0" smtClean="0"/>
              <a:t>was ordered </a:t>
            </a:r>
            <a:r>
              <a:rPr lang="en-US" sz="2000" dirty="0"/>
              <a:t>from </a:t>
            </a:r>
            <a:r>
              <a:rPr lang="en-US" sz="2000" dirty="0" smtClean="0"/>
              <a:t>Thunderstruck Motors</a:t>
            </a:r>
          </a:p>
          <a:p>
            <a:r>
              <a:rPr lang="en-US" sz="2000" dirty="0" smtClean="0"/>
              <a:t>This is in and ready to use</a:t>
            </a:r>
            <a:endParaRPr lang="en-US" sz="2000" dirty="0"/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 smtClean="0"/>
              <a:t>Curtis 1238R Motor Controller and 1311 handheld programmer donated by Tennant</a:t>
            </a:r>
            <a:endParaRPr lang="en-US" sz="2000" dirty="0"/>
          </a:p>
          <a:p>
            <a:r>
              <a:rPr lang="en-US" sz="2000" dirty="0" smtClean="0"/>
              <a:t>These are in </a:t>
            </a:r>
            <a:r>
              <a:rPr lang="en-US" sz="2000" dirty="0"/>
              <a:t>and ready to use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64993"/>
            <a:ext cx="2209800" cy="332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581400"/>
            <a:ext cx="2528918" cy="2453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4093940"/>
            <a:ext cx="1447800" cy="156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24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24 3.2V LiFePO4 Cells on order from Flux Power</a:t>
            </a:r>
          </a:p>
          <a:p>
            <a:r>
              <a:rPr lang="en-US" sz="2000" dirty="0" smtClean="0"/>
              <a:t>These should be in and ready to use early next semester</a:t>
            </a:r>
            <a:endParaRPr lang="en-US" sz="2000" dirty="0"/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 err="1" smtClean="0"/>
              <a:t>DeltaQ</a:t>
            </a:r>
            <a:r>
              <a:rPr lang="en-US" sz="2000" dirty="0" smtClean="0"/>
              <a:t> 72V charger on order from Flux Power</a:t>
            </a:r>
          </a:p>
          <a:p>
            <a:r>
              <a:rPr lang="en-US" sz="2000" dirty="0" smtClean="0"/>
              <a:t>This should be in and ready to use early next semester</a:t>
            </a:r>
            <a:endParaRPr lang="en-US" sz="2000" dirty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 Continued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20143"/>
            <a:ext cx="3604468" cy="280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2209800" cy="2957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27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Lithiumate</a:t>
            </a:r>
            <a:r>
              <a:rPr lang="en-US" dirty="0" smtClean="0"/>
              <a:t> Lite Battery Management system on order from </a:t>
            </a:r>
            <a:r>
              <a:rPr lang="en-US" dirty="0" err="1" smtClean="0"/>
              <a:t>Elithion</a:t>
            </a:r>
            <a:endParaRPr lang="en-US" dirty="0" smtClean="0"/>
          </a:p>
          <a:p>
            <a:r>
              <a:rPr lang="en-US" dirty="0"/>
              <a:t>This should be in and ready to use early next </a:t>
            </a:r>
            <a:r>
              <a:rPr lang="en-US" dirty="0" smtClean="0"/>
              <a:t>semester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3505200"/>
            <a:ext cx="3385822" cy="2989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05200"/>
            <a:ext cx="3418112" cy="227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 Hybrid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dirty="0" smtClean="0"/>
              <a:t>Formula Hybrid™ is a design and engineering challenge for undergraduate and graduate college and university students. They must design, build, and compete an open-wheel, single-seat, electric or plug-in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dirty="0" smtClean="0"/>
              <a:t>hybrid-electric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dirty="0" smtClean="0"/>
              <a:t>racecar. This car must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dirty="0" smtClean="0"/>
              <a:t>conform to a formula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dirty="0" smtClean="0"/>
              <a:t>which emphasizes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dirty="0" smtClean="0"/>
              <a:t>drive train innovation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dirty="0" smtClean="0"/>
              <a:t>and fuel efficiency in a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dirty="0" smtClean="0"/>
              <a:t>high-performance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dirty="0" smtClean="0"/>
              <a:t>application.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66960"/>
            <a:ext cx="4191000" cy="303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 Remaining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Wait for batteries to come in</a:t>
            </a:r>
          </a:p>
          <a:p>
            <a:r>
              <a:rPr lang="en-US" dirty="0" smtClean="0"/>
              <a:t>Get additional wiring etc. necessary</a:t>
            </a:r>
          </a:p>
          <a:p>
            <a:r>
              <a:rPr lang="en-US" dirty="0" smtClean="0"/>
              <a:t>Get the Battery Management System working</a:t>
            </a:r>
          </a:p>
          <a:p>
            <a:r>
              <a:rPr lang="en-US" dirty="0" smtClean="0"/>
              <a:t>Connect all of the main components</a:t>
            </a:r>
          </a:p>
          <a:p>
            <a:r>
              <a:rPr lang="en-US" dirty="0" smtClean="0"/>
              <a:t>Get the motor running</a:t>
            </a:r>
          </a:p>
          <a:p>
            <a:r>
              <a:rPr lang="en-US" dirty="0" smtClean="0"/>
              <a:t>Program the motor</a:t>
            </a:r>
          </a:p>
          <a:p>
            <a:r>
              <a:rPr lang="en-US" dirty="0" smtClean="0"/>
              <a:t>Get everything onboard a test vehicle (if we do bench testing first)</a:t>
            </a:r>
          </a:p>
          <a:p>
            <a:r>
              <a:rPr lang="en-US" dirty="0" smtClean="0"/>
              <a:t>Make adjustments as necessary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195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586774"/>
              </p:ext>
            </p:extLst>
          </p:nvPr>
        </p:nvGraphicFramePr>
        <p:xfrm>
          <a:off x="4038600" y="1774371"/>
          <a:ext cx="4724400" cy="4854515"/>
        </p:xfrm>
        <a:graphic>
          <a:graphicData uri="http://schemas.openxmlformats.org/drawingml/2006/table">
            <a:tbl>
              <a:tblPr/>
              <a:tblGrid>
                <a:gridCol w="2887134"/>
                <a:gridCol w="1837266"/>
              </a:tblGrid>
              <a:tr h="4169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Task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Estimated Date of Completion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37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Wait for batteries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Hopefully these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will be in by the start of the semester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6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Get additional wiring, etc.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End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of January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37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Finish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work on BMS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End of February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Connect everything up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End of March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37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Have motor running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End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of April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Program motor and get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everything onboard the vehicle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End of May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7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Make adjustments as necessary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Ongoing until the end of the semester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752600"/>
            <a:ext cx="3581400" cy="4887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50" dirty="0" smtClean="0"/>
              <a:t>Everything will be pushed back if batteries take longer to come (this will be beyond our control)</a:t>
            </a:r>
          </a:p>
          <a:p>
            <a:r>
              <a:rPr lang="en-US" sz="1550" dirty="0" smtClean="0"/>
              <a:t>It’s very difficult to estimate how long each part will take since we haven’t been able to work with the components yet</a:t>
            </a:r>
          </a:p>
          <a:p>
            <a:r>
              <a:rPr lang="en-US" sz="1550" dirty="0" smtClean="0"/>
              <a:t>Gave a good amount of time for each part while ensuring the project is finished</a:t>
            </a:r>
          </a:p>
          <a:p>
            <a:r>
              <a:rPr lang="en-US" sz="1550" dirty="0" smtClean="0"/>
              <a:t>Tasks may take more or less time</a:t>
            </a:r>
          </a:p>
          <a:p>
            <a:r>
              <a:rPr lang="en-US" sz="1550" dirty="0" smtClean="0"/>
              <a:t>Getting it onboard a vehicle will depend on the Mechanical Engineering team</a:t>
            </a:r>
          </a:p>
          <a:p>
            <a:r>
              <a:rPr lang="en-US" sz="1550" dirty="0" smtClean="0"/>
              <a:t>No tasks are split up individually since we can and will work as a team on every aspect</a:t>
            </a:r>
            <a:endParaRPr lang="en-US" sz="1550" dirty="0"/>
          </a:p>
        </p:txBody>
      </p:sp>
    </p:spTree>
    <p:extLst>
      <p:ext uri="{BB962C8B-B14F-4D97-AF65-F5344CB8AC3E}">
        <p14:creationId xmlns:p14="http://schemas.microsoft.com/office/powerpoint/2010/main" val="35496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Updated Budget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09600" y="1676400"/>
          <a:ext cx="7924801" cy="4943577"/>
        </p:xfrm>
        <a:graphic>
          <a:graphicData uri="http://schemas.openxmlformats.org/drawingml/2006/table">
            <a:tbl>
              <a:tblPr/>
              <a:tblGrid>
                <a:gridCol w="1779908"/>
                <a:gridCol w="1463447"/>
                <a:gridCol w="1002977"/>
                <a:gridCol w="1201456"/>
                <a:gridCol w="2477013"/>
              </a:tblGrid>
              <a:tr h="3399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+mn-lt"/>
                          <a:ea typeface="Times New Roman"/>
                          <a:cs typeface="Times New Roman"/>
                        </a:rPr>
                        <a:t>Part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Cost per unit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+mn-lt"/>
                          <a:ea typeface="Times New Roman"/>
                          <a:cs typeface="Times New Roman"/>
                        </a:rPr>
                        <a:t>Quantity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Total Cost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0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Electric Motor Controller  – Curtis 1238R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$1,500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0 (Donated)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Donated by Bob </a:t>
                      </a:r>
                      <a:r>
                        <a:rPr lang="en-US" sz="1400" dirty="0" err="1">
                          <a:latin typeface="+mn-lt"/>
                          <a:ea typeface="Times New Roman"/>
                          <a:cs typeface="Times New Roman"/>
                        </a:rPr>
                        <a:t>Erko</a:t>
                      </a: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 from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Tennant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88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Curtis 1311 Motor Controller Programmer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$755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0 (Donated)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Also donated by Bob </a:t>
                      </a:r>
                      <a:r>
                        <a:rPr lang="en-US" sz="1400" dirty="0" err="1">
                          <a:latin typeface="+mn-lt"/>
                          <a:ea typeface="Times New Roman"/>
                          <a:cs typeface="Times New Roman"/>
                        </a:rPr>
                        <a:t>Erko</a:t>
                      </a: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 from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Tennant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7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AC Induction Motor (AC-15)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$1,350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$1,350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Purchased from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Thunderstruck Motors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On ME budget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9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Flux Power 3.2V 40Ah Cells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$54.48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1,307.52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Purchased direct from Flux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Power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9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Delta-Q 72V 1kW Charger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$382.86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$382.86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Also purchased from Flux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Power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8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eLithion Lithiumate Lite Battery Management System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$481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$481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Purchased through EVolveElectrics.com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5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Miscellaneous Wiring/Emergency Switches/Safety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~300.00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NA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~300.00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We will need various additional parts for the electrical system.  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10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Outlook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66800" y="2057399"/>
          <a:ext cx="6654482" cy="3828517"/>
        </p:xfrm>
        <a:graphic>
          <a:graphicData uri="http://schemas.openxmlformats.org/drawingml/2006/table">
            <a:tbl>
              <a:tblPr/>
              <a:tblGrid>
                <a:gridCol w="4709281"/>
                <a:gridCol w="1945201"/>
              </a:tblGrid>
              <a:tr h="4893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</a:rPr>
                        <a:t>Our Senior Design budget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</a:rPr>
                        <a:t>$400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6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</a:rPr>
                        <a:t>Remaining 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</a:rPr>
                        <a:t>Mechanical Engineering </a:t>
                      </a:r>
                      <a:r>
                        <a:rPr lang="en-US" sz="1600" dirty="0">
                          <a:latin typeface="+mn-lt"/>
                          <a:ea typeface="Times New Roman"/>
                        </a:rPr>
                        <a:t>Senior Design Team budget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</a:rPr>
                        <a:t>$1017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3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</a:rPr>
                        <a:t>Donation from Phoenix International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</a:rPr>
                        <a:t>$2500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3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</a:rPr>
                        <a:t>Batteries,</a:t>
                      </a:r>
                      <a:r>
                        <a:rPr lang="en-US" sz="1600" baseline="0" dirty="0" smtClean="0">
                          <a:latin typeface="+mn-lt"/>
                          <a:ea typeface="Times New Roman"/>
                        </a:rPr>
                        <a:t> Charger, and BMS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latin typeface="+mn-lt"/>
                          <a:ea typeface="Times New Roman"/>
                        </a:rPr>
                        <a:t>Note: Tax and shipping not included</a:t>
                      </a:r>
                      <a:endParaRPr lang="en-US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latin typeface="+mn-lt"/>
                          <a:ea typeface="Times New Roman"/>
                        </a:rPr>
                        <a:t>-$2171.38</a:t>
                      </a:r>
                      <a:endParaRPr lang="en-US" sz="1600" b="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3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>
                        <a:latin typeface="+mn-lt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+mn-lt"/>
                          <a:ea typeface="Times New Roman"/>
                        </a:rPr>
                        <a:t>TOTAL BUDGET REMAINING</a:t>
                      </a:r>
                      <a:endParaRPr lang="en-US" sz="1600" dirty="0" smtClean="0"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>
                        <a:latin typeface="+mn-lt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+mn-lt"/>
                          <a:ea typeface="Times New Roman"/>
                        </a:rPr>
                        <a:t>$1745.62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1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</a:rPr>
                        <a:t>Items still needed to be 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</a:rPr>
                        <a:t>purchased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</a:rPr>
                        <a:t>Note:  This only includes electrical and the budget will be used for the whole project as needed</a:t>
                      </a:r>
                      <a:endParaRPr lang="en-US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</a:rPr>
                        <a:t>~$300</a:t>
                      </a:r>
                      <a:endParaRPr lang="en-US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Slide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made very good progress</a:t>
            </a:r>
          </a:p>
          <a:p>
            <a:r>
              <a:rPr lang="en-US" dirty="0" smtClean="0"/>
              <a:t>Despite a limited budget and difficulties in dealing with companies we have gotten all of the major components required</a:t>
            </a:r>
          </a:p>
          <a:p>
            <a:r>
              <a:rPr lang="en-US" dirty="0" smtClean="0"/>
              <a:t>Batteries will be ordered and in by next semester</a:t>
            </a:r>
          </a:p>
          <a:p>
            <a:r>
              <a:rPr lang="en-US" dirty="0" smtClean="0"/>
              <a:t>Won’t be in competition until next year due to mechanical problems</a:t>
            </a:r>
          </a:p>
          <a:p>
            <a:r>
              <a:rPr lang="en-US" dirty="0" smtClean="0"/>
              <a:t>Our design requirements remain unchanged</a:t>
            </a:r>
          </a:p>
          <a:p>
            <a:r>
              <a:rPr lang="en-US" dirty="0" smtClean="0"/>
              <a:t>On track to finish our portion of the overall project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500" dirty="0"/>
              <a:t>http://www.oildependency.org/</a:t>
            </a:r>
          </a:p>
          <a:p>
            <a:r>
              <a:rPr lang="en-US" sz="1500" dirty="0" smtClean="0"/>
              <a:t>http</a:t>
            </a:r>
            <a:r>
              <a:rPr lang="en-US" sz="1500" dirty="0"/>
              <a:t>://</a:t>
            </a:r>
            <a:r>
              <a:rPr lang="en-US" sz="1500" dirty="0" smtClean="0"/>
              <a:t>www.newsmania.com/wp-content/uploads/2011/08/crude-oil-300x293.jpg</a:t>
            </a:r>
          </a:p>
          <a:p>
            <a:r>
              <a:rPr lang="en-US" sz="1500" dirty="0"/>
              <a:t>http://</a:t>
            </a:r>
            <a:r>
              <a:rPr lang="en-US" sz="1500" dirty="0" smtClean="0"/>
              <a:t>www.renewableenergyworld.com/assets/images/story/2010/7/30/1332-top-five-electric-vehicle-developments.jpg</a:t>
            </a:r>
          </a:p>
          <a:p>
            <a:r>
              <a:rPr lang="en-US" sz="1500" dirty="0"/>
              <a:t>http://</a:t>
            </a:r>
            <a:r>
              <a:rPr lang="en-US" sz="1500" dirty="0" smtClean="0"/>
              <a:t>upload.wikimedia.org/wikipedia/commons/thumb/e/ed/Toyota_Prius_III_20090710_front.JPG/250px-Toyota_Prius_III_20090710_front.JPG</a:t>
            </a:r>
          </a:p>
          <a:p>
            <a:r>
              <a:rPr lang="en-US" sz="1500" dirty="0"/>
              <a:t>http://</a:t>
            </a:r>
            <a:r>
              <a:rPr lang="en-US" sz="1500" dirty="0" smtClean="0"/>
              <a:t>www.ndspe.org/news/Summer3.jpg</a:t>
            </a:r>
          </a:p>
          <a:p>
            <a:r>
              <a:rPr lang="en-US" sz="1500" dirty="0"/>
              <a:t>http://</a:t>
            </a:r>
            <a:r>
              <a:rPr lang="en-US" sz="1500" dirty="0" smtClean="0"/>
              <a:t>www.ndsu.edu/me/sae/images/webformula.jpg</a:t>
            </a:r>
          </a:p>
          <a:p>
            <a:r>
              <a:rPr lang="en-US" sz="1500" dirty="0"/>
              <a:t>http://</a:t>
            </a:r>
            <a:r>
              <a:rPr lang="en-US" sz="1500" dirty="0" smtClean="0"/>
              <a:t>www.ndsu.edu/me/sae/images/Formula-Car-1.jpg</a:t>
            </a:r>
          </a:p>
          <a:p>
            <a:r>
              <a:rPr lang="en-US" sz="1500" dirty="0"/>
              <a:t>http://</a:t>
            </a:r>
            <a:r>
              <a:rPr lang="en-US" sz="1500" dirty="0" smtClean="0"/>
              <a:t>www.ndsu.edu/me/sae/images/Formula-Car-2.jpg</a:t>
            </a:r>
          </a:p>
          <a:p>
            <a:r>
              <a:rPr lang="en-US" sz="1500" dirty="0"/>
              <a:t>http://www.nhms.com/images/_</a:t>
            </a:r>
            <a:r>
              <a:rPr lang="en-US" sz="1500" dirty="0" smtClean="0"/>
              <a:t>03C4015_lg.jpg</a:t>
            </a:r>
          </a:p>
          <a:p>
            <a:r>
              <a:rPr lang="en-US" sz="1500" dirty="0" smtClean="0"/>
              <a:t>http://kelvinslush.com/wp-content/uploads/2010/09/TheRules_Kelvin-480x296.jpg</a:t>
            </a:r>
          </a:p>
          <a:p>
            <a:r>
              <a:rPr lang="en-US" sz="1500" dirty="0" smtClean="0"/>
              <a:t>http://www.melaniewilson.org/.a/6a00d8354abaaa53ef014e88f34393970d-800wi</a:t>
            </a:r>
          </a:p>
          <a:p>
            <a:r>
              <a:rPr lang="en-US" sz="1500" dirty="0" smtClean="0"/>
              <a:t>http://www.toyota-global.com/innovation/environmental_technology/technology_file/</a:t>
            </a:r>
          </a:p>
          <a:p>
            <a:r>
              <a:rPr lang="en-US" sz="1500" dirty="0" smtClean="0"/>
              <a:t>Image from Tennant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6967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http://hpevs.com/nev/ac-15</a:t>
            </a:r>
          </a:p>
          <a:p>
            <a:r>
              <a:rPr lang="en-US" dirty="0" smtClean="0"/>
              <a:t>Image from Mechanical Engineering design team</a:t>
            </a:r>
          </a:p>
          <a:p>
            <a:r>
              <a:rPr lang="en-US" dirty="0" smtClean="0"/>
              <a:t>http://evolveelectrics.com/PDF/AC%20Motor%20Kit/Curtis_1238_Controller.pdf</a:t>
            </a:r>
          </a:p>
          <a:p>
            <a:r>
              <a:rPr lang="en-US" dirty="0"/>
              <a:t>http://fluxpwr.com/products/3-2v-cell</a:t>
            </a:r>
            <a:r>
              <a:rPr lang="en-US" dirty="0" smtClean="0"/>
              <a:t>/</a:t>
            </a:r>
          </a:p>
          <a:p>
            <a:r>
              <a:rPr lang="en-US" dirty="0"/>
              <a:t>http://</a:t>
            </a:r>
            <a:r>
              <a:rPr lang="en-US" dirty="0" smtClean="0"/>
              <a:t>upload.wikimedia.org/wikipedia/commons/1/15/Lithium_iron_phosphateV2.png</a:t>
            </a:r>
          </a:p>
          <a:p>
            <a:r>
              <a:rPr lang="en-US" dirty="0" smtClean="0"/>
              <a:t>http://fluxpwr.com/</a:t>
            </a:r>
          </a:p>
          <a:p>
            <a:r>
              <a:rPr lang="en-US" dirty="0" smtClean="0"/>
              <a:t>http://fluxpwr.com/wp-content/pdf/flux_PB_cell_11_21_WEB.pdf</a:t>
            </a:r>
          </a:p>
          <a:p>
            <a:r>
              <a:rPr lang="en-US" dirty="0"/>
              <a:t>http://www.delta-q.com/products/images/QuiQ-dci_AC_inputcopy_000.jpg</a:t>
            </a:r>
          </a:p>
          <a:p>
            <a:r>
              <a:rPr lang="en-US" dirty="0"/>
              <a:t>http://www.delta-q.com/products/720-0001_Rev-5_QuiQ_Data_Sheet_compact.pdf</a:t>
            </a:r>
            <a:endParaRPr lang="en-US" dirty="0" smtClean="0"/>
          </a:p>
          <a:p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elithion.com/img/lithiumate_lite.jpg</a:t>
            </a:r>
          </a:p>
          <a:p>
            <a:r>
              <a:rPr lang="en-US" dirty="0"/>
              <a:t>http://elithion.com/img/lite_block_charger.jpg</a:t>
            </a:r>
            <a:endParaRPr lang="en-US" dirty="0" smtClean="0"/>
          </a:p>
          <a:p>
            <a:r>
              <a:rPr lang="en-US" dirty="0"/>
              <a:t>http://</a:t>
            </a:r>
            <a:r>
              <a:rPr lang="en-US" dirty="0" smtClean="0"/>
              <a:t>www.nappepin.com/LithiumHawk/AC31_01.png</a:t>
            </a:r>
          </a:p>
          <a:p>
            <a:r>
              <a:rPr lang="en-US" dirty="0"/>
              <a:t>http://</a:t>
            </a:r>
            <a:r>
              <a:rPr lang="en-US" dirty="0" smtClean="0"/>
              <a:t>evolveelectrics.com/PDF/AC%20Motor%20Kit/Curtis_1238_Controller.pdf</a:t>
            </a:r>
          </a:p>
          <a:p>
            <a:r>
              <a:rPr lang="en-US" dirty="0"/>
              <a:t>http://fluxpwr.com/products/3-2v-cell/</a:t>
            </a:r>
            <a:endParaRPr lang="en-US" dirty="0" smtClean="0"/>
          </a:p>
          <a:p>
            <a:r>
              <a:rPr lang="en-US" dirty="0"/>
              <a:t>http://</a:t>
            </a:r>
            <a:r>
              <a:rPr lang="en-US" dirty="0" smtClean="0"/>
              <a:t>www.delta-q.com/products/images/QuiQ-dci_AC_inputcopy_000.jpg</a:t>
            </a:r>
          </a:p>
          <a:p>
            <a:r>
              <a:rPr lang="en-US" dirty="0"/>
              <a:t>http://elithion.com/img/lithiumate_lite.jpg</a:t>
            </a:r>
            <a:endParaRPr lang="en-US" dirty="0" smtClean="0"/>
          </a:p>
          <a:p>
            <a:r>
              <a:rPr lang="en-US" dirty="0"/>
              <a:t>http://elithion.com/img/lite_application.jpg</a:t>
            </a:r>
          </a:p>
        </p:txBody>
      </p:sp>
    </p:spTree>
    <p:extLst>
      <p:ext uri="{BB962C8B-B14F-4D97-AF65-F5344CB8AC3E}">
        <p14:creationId xmlns:p14="http://schemas.microsoft.com/office/powerpoint/2010/main" val="444859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/>
          </a:bodyPr>
          <a:lstStyle/>
          <a:p>
            <a:r>
              <a:rPr lang="en-US" dirty="0" smtClean="0"/>
              <a:t>Formula Hybrid International Competition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en-US" dirty="0" smtClean="0"/>
              <a:t>The Society of Automotive Engineers (SAE) established the Formula Hybrid competition in 2006, with the 1</a:t>
            </a:r>
            <a:r>
              <a:rPr lang="en-US" baseline="30000" dirty="0" smtClean="0"/>
              <a:t>st</a:t>
            </a:r>
            <a:r>
              <a:rPr lang="en-US" dirty="0" smtClean="0"/>
              <a:t> competition held in 2007 featuring only 6 universities</a:t>
            </a:r>
          </a:p>
          <a:p>
            <a:r>
              <a:rPr lang="en-US" dirty="0" smtClean="0"/>
              <a:t>As of December 6, 2011, 27 teams from 3 countries are registered to compete in the 2012 competition.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398"/>
            <a:ext cx="2286000" cy="1896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343396"/>
            <a:ext cx="2528455" cy="1896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17" y="4343397"/>
            <a:ext cx="2528454" cy="1896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417638"/>
          </a:xfrm>
        </p:spPr>
        <p:txBody>
          <a:bodyPr>
            <a:normAutofit/>
          </a:bodyPr>
          <a:lstStyle/>
          <a:p>
            <a:r>
              <a:rPr lang="en-US" dirty="0" smtClean="0"/>
              <a:t>Judged Events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u="sng" dirty="0" smtClean="0"/>
              <a:t>Dynamic Events</a:t>
            </a:r>
          </a:p>
          <a:p>
            <a:r>
              <a:rPr lang="en-US" dirty="0" smtClean="0"/>
              <a:t>Acceleration Runs (electric &amp; unrestricted) </a:t>
            </a:r>
          </a:p>
          <a:p>
            <a:pPr marL="114300" indent="0">
              <a:buNone/>
            </a:pPr>
            <a:r>
              <a:rPr lang="en-US" dirty="0"/>
              <a:t>	 – </a:t>
            </a:r>
            <a:r>
              <a:rPr lang="en-US" dirty="0" smtClean="0"/>
              <a:t>75 points each</a:t>
            </a:r>
          </a:p>
          <a:p>
            <a:r>
              <a:rPr lang="en-US" dirty="0" err="1" smtClean="0"/>
              <a:t>AutoCross</a:t>
            </a:r>
            <a:r>
              <a:rPr lang="en-US" dirty="0" smtClean="0"/>
              <a:t> </a:t>
            </a:r>
          </a:p>
          <a:p>
            <a:pPr marL="114300" indent="0">
              <a:buNone/>
            </a:pPr>
            <a:r>
              <a:rPr lang="en-US" dirty="0"/>
              <a:t>	 – </a:t>
            </a:r>
            <a:r>
              <a:rPr lang="en-US" dirty="0" smtClean="0"/>
              <a:t>150 points</a:t>
            </a:r>
          </a:p>
          <a:p>
            <a:r>
              <a:rPr lang="en-US" dirty="0" smtClean="0"/>
              <a:t>Endurance Run </a:t>
            </a:r>
          </a:p>
          <a:p>
            <a:pPr marL="114300" indent="0">
              <a:buNone/>
            </a:pPr>
            <a:r>
              <a:rPr lang="en-US" dirty="0"/>
              <a:t>	 –</a:t>
            </a:r>
            <a:r>
              <a:rPr lang="en-US" dirty="0" smtClean="0"/>
              <a:t> 400 Points</a:t>
            </a:r>
          </a:p>
          <a:p>
            <a:pPr>
              <a:buNone/>
            </a:pPr>
            <a:endParaRPr lang="en-US" b="1" u="sng" dirty="0" smtClean="0"/>
          </a:p>
          <a:p>
            <a:pPr>
              <a:buNone/>
            </a:pPr>
            <a:r>
              <a:rPr lang="en-US" sz="2800" b="1" u="sng" dirty="0" smtClean="0"/>
              <a:t>Static Events</a:t>
            </a:r>
          </a:p>
          <a:p>
            <a:r>
              <a:rPr lang="en-US" dirty="0" smtClean="0"/>
              <a:t>Presentation </a:t>
            </a:r>
          </a:p>
          <a:p>
            <a:pPr marL="114300" indent="0">
              <a:buNone/>
            </a:pPr>
            <a:r>
              <a:rPr lang="en-US" dirty="0"/>
              <a:t>	 – </a:t>
            </a:r>
            <a:r>
              <a:rPr lang="en-US" dirty="0" smtClean="0"/>
              <a:t>100 points</a:t>
            </a:r>
          </a:p>
          <a:p>
            <a:r>
              <a:rPr lang="en-US" dirty="0" smtClean="0"/>
              <a:t>Design</a:t>
            </a:r>
          </a:p>
          <a:p>
            <a:pPr marL="114300" indent="0">
              <a:buNone/>
            </a:pPr>
            <a:r>
              <a:rPr lang="en-US" dirty="0"/>
              <a:t>	 – </a:t>
            </a:r>
            <a:r>
              <a:rPr lang="en-US" dirty="0" smtClean="0"/>
              <a:t>200 points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754086"/>
            <a:ext cx="4724400" cy="315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Competition Design Constraints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Design restrictions include:</a:t>
            </a:r>
          </a:p>
          <a:p>
            <a:r>
              <a:rPr lang="en-US" dirty="0" smtClean="0"/>
              <a:t>Each vehicle is allotted 19.5 Mega Joules of energy (Fuel and Accumulators combined)</a:t>
            </a:r>
          </a:p>
          <a:p>
            <a:r>
              <a:rPr lang="en-US" dirty="0" smtClean="0"/>
              <a:t>Teams cannot spend more than $7,200 on accumulators (batteries, super-capacitors, etc.)</a:t>
            </a:r>
            <a:endParaRPr lang="en-US" dirty="0"/>
          </a:p>
          <a:p>
            <a:r>
              <a:rPr lang="en-US" dirty="0" smtClean="0"/>
              <a:t>Other design constraints are also involved for safety and other reasons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354829"/>
            <a:ext cx="2125663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648199"/>
            <a:ext cx="2971286" cy="1832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/>
          <a:srcRect b="8188"/>
          <a:stretch>
            <a:fillRect/>
          </a:stretch>
        </p:blipFill>
        <p:spPr bwMode="auto">
          <a:xfrm>
            <a:off x="304800" y="1828799"/>
            <a:ext cx="4191000" cy="453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11162"/>
            <a:ext cx="82296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Drivetrain</a:t>
            </a:r>
            <a:r>
              <a:rPr lang="en-US" dirty="0" smtClean="0"/>
              <a:t> Configuration</a:t>
            </a:r>
            <a:br>
              <a:rPr lang="en-US" dirty="0" smtClean="0"/>
            </a:br>
            <a:r>
              <a:rPr lang="en-US" dirty="0" smtClean="0"/>
              <a:t>Parallel vs. Series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85800" y="2438400"/>
            <a:ext cx="2240872" cy="9479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Series</a:t>
            </a:r>
          </a:p>
          <a:p>
            <a:pPr>
              <a:buNone/>
            </a:pPr>
            <a:endParaRPr lang="en-US" b="1" dirty="0"/>
          </a:p>
        </p:txBody>
      </p:sp>
      <p:sp>
        <p:nvSpPr>
          <p:cNvPr id="7" name="Content Placeholder 4"/>
          <p:cNvSpPr>
            <a:spLocks noGrp="1"/>
          </p:cNvSpPr>
          <p:nvPr>
            <p:ph sz="half" idx="1"/>
          </p:nvPr>
        </p:nvSpPr>
        <p:spPr>
          <a:xfrm>
            <a:off x="4343400" y="1600200"/>
            <a:ext cx="4800600" cy="5029199"/>
          </a:xfrm>
        </p:spPr>
        <p:txBody>
          <a:bodyPr>
            <a:normAutofit fontScale="92500"/>
          </a:bodyPr>
          <a:lstStyle/>
          <a:p>
            <a:r>
              <a:rPr lang="en-US" sz="2000" dirty="0" smtClean="0"/>
              <a:t>Electric motor provides all power to the wheels.</a:t>
            </a:r>
          </a:p>
          <a:p>
            <a:r>
              <a:rPr lang="en-US" sz="2000" dirty="0" smtClean="0"/>
              <a:t>Power is received from batteries or a generator driven by a gas engine.</a:t>
            </a:r>
          </a:p>
          <a:p>
            <a:r>
              <a:rPr lang="en-US" sz="2000" dirty="0" smtClean="0"/>
              <a:t>Batteries may be recharged by generator and regenerative breaking.</a:t>
            </a:r>
          </a:p>
          <a:p>
            <a:r>
              <a:rPr lang="en-US" sz="2000" b="1" dirty="0" smtClean="0"/>
              <a:t>Advantages</a:t>
            </a:r>
          </a:p>
          <a:p>
            <a:pPr lvl="1"/>
            <a:r>
              <a:rPr lang="en-US" sz="1800" dirty="0" smtClean="0"/>
              <a:t>Simplest hybrid configuration</a:t>
            </a:r>
          </a:p>
          <a:p>
            <a:pPr lvl="1"/>
            <a:r>
              <a:rPr lang="en-US" sz="1800" dirty="0" smtClean="0"/>
              <a:t>Requires small IC engine</a:t>
            </a:r>
          </a:p>
          <a:p>
            <a:pPr lvl="1"/>
            <a:r>
              <a:rPr lang="en-US" sz="1800" dirty="0" smtClean="0"/>
              <a:t>Works well in stop-and-go  conditions</a:t>
            </a:r>
            <a:endParaRPr lang="en-US" sz="1800" dirty="0"/>
          </a:p>
          <a:p>
            <a:r>
              <a:rPr lang="en-US" sz="2000" b="1" dirty="0" smtClean="0"/>
              <a:t>Disadvantages</a:t>
            </a:r>
          </a:p>
          <a:p>
            <a:pPr lvl="1"/>
            <a:r>
              <a:rPr lang="en-US" sz="1800" dirty="0" smtClean="0"/>
              <a:t>Requires  larger battery capacity and electric motor.</a:t>
            </a:r>
          </a:p>
          <a:p>
            <a:pPr lvl="1"/>
            <a:r>
              <a:rPr lang="en-US" sz="1800" dirty="0" smtClean="0"/>
              <a:t>Expensive configuration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57200" y="411162"/>
            <a:ext cx="82296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Drivetrain</a:t>
            </a:r>
            <a:r>
              <a:rPr lang="en-US" dirty="0" smtClean="0"/>
              <a:t> Configuration</a:t>
            </a:r>
            <a:br>
              <a:rPr lang="en-US" dirty="0" smtClean="0"/>
            </a:br>
            <a:r>
              <a:rPr lang="en-US" dirty="0" smtClean="0"/>
              <a:t>Parallel vs. Series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half" idx="1"/>
          </p:nvPr>
        </p:nvSpPr>
        <p:spPr>
          <a:xfrm>
            <a:off x="4343400" y="1600200"/>
            <a:ext cx="4800600" cy="502919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Gas engine and electric motor power the wheels.</a:t>
            </a:r>
          </a:p>
          <a:p>
            <a:r>
              <a:rPr lang="en-US" sz="2000" dirty="0" smtClean="0"/>
              <a:t>Engine is connected directly to wheels, eliminating inefficient energy conversion</a:t>
            </a:r>
          </a:p>
          <a:p>
            <a:r>
              <a:rPr lang="en-US" sz="2000" dirty="0" smtClean="0"/>
              <a:t>May use regenerative braking to charge batteries</a:t>
            </a:r>
          </a:p>
          <a:p>
            <a:r>
              <a:rPr lang="en-US" sz="2000" b="1" dirty="0" smtClean="0"/>
              <a:t>Advantages</a:t>
            </a:r>
          </a:p>
          <a:p>
            <a:pPr lvl="1"/>
            <a:r>
              <a:rPr lang="en-US" sz="1800" dirty="0" smtClean="0"/>
              <a:t>Requires smaller battery capacity</a:t>
            </a:r>
          </a:p>
          <a:p>
            <a:pPr lvl="1"/>
            <a:r>
              <a:rPr lang="en-US" sz="1800" dirty="0" smtClean="0"/>
              <a:t>Eliminates inefficient energy loss</a:t>
            </a:r>
          </a:p>
          <a:p>
            <a:pPr lvl="1"/>
            <a:r>
              <a:rPr lang="en-US" sz="1800" dirty="0" smtClean="0"/>
              <a:t>Works well in highway condition</a:t>
            </a:r>
          </a:p>
          <a:p>
            <a:r>
              <a:rPr lang="en-US" sz="2000" b="1" dirty="0" smtClean="0"/>
              <a:t>Disadvantages</a:t>
            </a:r>
          </a:p>
          <a:p>
            <a:pPr lvl="1"/>
            <a:r>
              <a:rPr lang="en-US" sz="1800" dirty="0" smtClean="0"/>
              <a:t>Inefficient in stop-and-go situations.</a:t>
            </a: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/>
          <a:srcRect t="1767" r="3491" b="3534"/>
          <a:stretch>
            <a:fillRect/>
          </a:stretch>
        </p:blipFill>
        <p:spPr bwMode="auto">
          <a:xfrm>
            <a:off x="286656" y="1828801"/>
            <a:ext cx="420914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590800"/>
            <a:ext cx="2469472" cy="121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Parallel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470</TotalTime>
  <Words>1963</Words>
  <Application>Microsoft Office PowerPoint</Application>
  <PresentationFormat>On-screen Show (4:3)</PresentationFormat>
  <Paragraphs>409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Apothecary</vt:lpstr>
      <vt:lpstr>           Hybrid Formula Car SD1115</vt:lpstr>
      <vt:lpstr>Problem: Crude Oil Dependency</vt:lpstr>
      <vt:lpstr>Solution: Hybrid Vehicles</vt:lpstr>
      <vt:lpstr>Formula Hybrid</vt:lpstr>
      <vt:lpstr>Formula Hybrid International Competition</vt:lpstr>
      <vt:lpstr>Judged Events </vt:lpstr>
      <vt:lpstr>Competition Design Constraints</vt:lpstr>
      <vt:lpstr>Drivetrain Configuration Parallel vs. Series </vt:lpstr>
      <vt:lpstr>Drivetrain Configuration Parallel vs. Series </vt:lpstr>
      <vt:lpstr>Drivetrain Configuration Parallel vs. Series </vt:lpstr>
      <vt:lpstr>3-Phase AC Induction Motor</vt:lpstr>
      <vt:lpstr>AC – 15 Electric Motor</vt:lpstr>
      <vt:lpstr>A closer look</vt:lpstr>
      <vt:lpstr>Curtis 1238R Motor Controller</vt:lpstr>
      <vt:lpstr>Curtis 1238R Continued</vt:lpstr>
      <vt:lpstr>Curtis 1238R Continued</vt:lpstr>
      <vt:lpstr>Battery Chemistry</vt:lpstr>
      <vt:lpstr>Lithium-Ion Batteries</vt:lpstr>
      <vt:lpstr>Molecular Structure</vt:lpstr>
      <vt:lpstr>Battery Companies/Distributors Considered</vt:lpstr>
      <vt:lpstr>Flux Power 3.2V 40Ah Cells</vt:lpstr>
      <vt:lpstr>FLUX power 3.2V 40ah cells</vt:lpstr>
      <vt:lpstr>Determining battery capacity</vt:lpstr>
      <vt:lpstr>Battery Performance</vt:lpstr>
      <vt:lpstr>Charger</vt:lpstr>
      <vt:lpstr>Charger Continued</vt:lpstr>
      <vt:lpstr>Accumulator Monitoring System</vt:lpstr>
      <vt:lpstr>AMS Continued</vt:lpstr>
      <vt:lpstr>Battery Management System</vt:lpstr>
      <vt:lpstr>BMS Continued</vt:lpstr>
      <vt:lpstr>BMS Continued</vt:lpstr>
      <vt:lpstr>BMS Continued</vt:lpstr>
      <vt:lpstr>BMS Continued</vt:lpstr>
      <vt:lpstr>BMS Continued</vt:lpstr>
      <vt:lpstr>BMS Continued</vt:lpstr>
      <vt:lpstr>Electrical System Overview</vt:lpstr>
      <vt:lpstr>Project Status</vt:lpstr>
      <vt:lpstr>Project Status Continued</vt:lpstr>
      <vt:lpstr>Project Status Continued</vt:lpstr>
      <vt:lpstr>Tasks Remaining</vt:lpstr>
      <vt:lpstr>Timeline</vt:lpstr>
      <vt:lpstr>Updated Budget</vt:lpstr>
      <vt:lpstr>Financial Outlook</vt:lpstr>
      <vt:lpstr>Summary Slide</vt:lpstr>
      <vt:lpstr>Image Credit</vt:lpstr>
      <vt:lpstr>Image Credit Continued</vt:lpstr>
      <vt:lpstr>Questions?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Hybrid Formula Car SD1115</dc:title>
  <dc:creator>Zach</dc:creator>
  <cp:lastModifiedBy>Scislow</cp:lastModifiedBy>
  <cp:revision>48</cp:revision>
  <dcterms:created xsi:type="dcterms:W3CDTF">2011-12-12T00:10:38Z</dcterms:created>
  <dcterms:modified xsi:type="dcterms:W3CDTF">2011-12-12T05:10:50Z</dcterms:modified>
</cp:coreProperties>
</file>